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4.xml" ContentType="application/vnd.ms-office.chartstyle+xml"/>
  <Override PartName="/ppt/theme/theme1.xml" ContentType="application/vnd.openxmlformats-officedocument.theme+xml"/>
  <Override PartName="/ppt/charts/colors6.xml" ContentType="application/vnd.ms-office.chartcolorstyle+xml"/>
  <Override PartName="/ppt/charts/colors4.xml" ContentType="application/vnd.ms-office.chartcolorstyle+xml"/>
  <Override PartName="/ppt/charts/style6.xml" ContentType="application/vnd.ms-office.chart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70" r:id="rId3"/>
    <p:sldId id="265" r:id="rId4"/>
    <p:sldId id="264" r:id="rId5"/>
    <p:sldId id="268" r:id="rId6"/>
    <p:sldId id="272" r:id="rId7"/>
    <p:sldId id="273" r:id="rId8"/>
    <p:sldId id="274" r:id="rId9"/>
    <p:sldId id="275" r:id="rId10"/>
    <p:sldId id="27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swer\Downloads\Graph%20Template%20for%20Final%20Report%20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swer\Downloads\Graph%20Template%20for%20Final%20Report%20v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Mean Number of Spleems per Student per hour by School District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>
                <a:solidFill>
                  <a:schemeClr val="tx1"/>
                </a:solidFill>
              </a:rPr>
              <a:t>(Pre vs. Post PAX GBG Implementation)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743081772313"/>
          <c:y val="0.20090479923041299"/>
          <c:w val="0.80789618763408"/>
          <c:h val="0.547042304000728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'[Graph Template for Final Report v3.xlsx]Pre Post Comparison'!$A$131</c:f>
              <c:strCache>
                <c:ptCount val="1"/>
                <c:pt idx="0">
                  <c:v>Pre-PAX Mean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'[Graph Template for Final Report v3.xlsx]Pre Post Comparison'!$P$130:$Q$130,'[Graph Template for Final Report v3.xlsx]Pre Post Comparison'!$S$130:$T$130,'[Graph Template for Final Report v3.xlsx]Pre Post Comparison'!$W$130:$Y$130</c:f>
              <c:strCache>
                <c:ptCount val="7"/>
                <c:pt idx="0">
                  <c:v>Santa Fe </c:v>
                </c:pt>
                <c:pt idx="1">
                  <c:v>Bloomfield </c:v>
                </c:pt>
                <c:pt idx="2">
                  <c:v>Bernalillo</c:v>
                </c:pt>
                <c:pt idx="3">
                  <c:v>Chama</c:v>
                </c:pt>
                <c:pt idx="4">
                  <c:v>Socorro</c:v>
                </c:pt>
                <c:pt idx="5">
                  <c:v>Truth or Consequences</c:v>
                </c:pt>
                <c:pt idx="6">
                  <c:v>Tucumcari</c:v>
                </c:pt>
              </c:strCache>
            </c:strRef>
          </c:cat>
          <c:val>
            <c:numRef>
              <c:f>'[Graph Template for Final Report v3.xlsx]Pre Post Comparison'!$B$131:$C$131,'[Graph Template for Final Report v3.xlsx]Pre Post Comparison'!$E$131:$F$131,'[Graph Template for Final Report v3.xlsx]Pre Post Comparison'!$I$131:$K$131</c:f>
              <c:numCache>
                <c:formatCode>0.0</c:formatCode>
                <c:ptCount val="7"/>
                <c:pt idx="0">
                  <c:v>18.640673076923076</c:v>
                </c:pt>
                <c:pt idx="1">
                  <c:v>24.393913043478264</c:v>
                </c:pt>
                <c:pt idx="2">
                  <c:v>29.91884615384615</c:v>
                </c:pt>
                <c:pt idx="3">
                  <c:v>33.902500000000003</c:v>
                </c:pt>
                <c:pt idx="4">
                  <c:v>32.282499999999999</c:v>
                </c:pt>
                <c:pt idx="5">
                  <c:v>27.322400000000002</c:v>
                </c:pt>
                <c:pt idx="6">
                  <c:v>12.234339622641514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1C-4296-ADB1-B83C5F30A79E}"/>
            </c:ext>
          </c:extLst>
        </c:ser>
        <c:ser>
          <c:idx val="1"/>
          <c:order val="1"/>
          <c:tx>
            <c:strRef>
              <c:f>'[Graph Template for Final Report v3.xlsx]Pre Post Comparison'!$O$125</c:f>
              <c:strCache>
                <c:ptCount val="1"/>
                <c:pt idx="0">
                  <c:v>Post PAX Mean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'[Graph Template for Final Report v3.xlsx]Pre Post Comparison'!$P$130:$Q$130,'[Graph Template for Final Report v3.xlsx]Pre Post Comparison'!$S$130:$T$130,'[Graph Template for Final Report v3.xlsx]Pre Post Comparison'!$W$130:$Y$130</c:f>
              <c:strCache>
                <c:ptCount val="7"/>
                <c:pt idx="0">
                  <c:v>Santa Fe </c:v>
                </c:pt>
                <c:pt idx="1">
                  <c:v>Bloomfield </c:v>
                </c:pt>
                <c:pt idx="2">
                  <c:v>Bernalillo</c:v>
                </c:pt>
                <c:pt idx="3">
                  <c:v>Chama</c:v>
                </c:pt>
                <c:pt idx="4">
                  <c:v>Socorro</c:v>
                </c:pt>
                <c:pt idx="5">
                  <c:v>Truth or Consequences</c:v>
                </c:pt>
                <c:pt idx="6">
                  <c:v>Tucumcari</c:v>
                </c:pt>
              </c:strCache>
            </c:strRef>
          </c:cat>
          <c:val>
            <c:numRef>
              <c:f>'[Graph Template for Final Report v3.xlsx]Pre Post Comparison'!$P$131,'[Graph Template for Final Report v3.xlsx]Pre Post Comparison'!$Q$131,'[Graph Template for Final Report v3.xlsx]Pre Post Comparison'!$S$131:$T$131,'[Graph Template for Final Report v3.xlsx]Pre Post Comparison'!$W$131:$Y$131</c:f>
              <c:numCache>
                <c:formatCode>0.0</c:formatCode>
                <c:ptCount val="7"/>
                <c:pt idx="0">
                  <c:v>17.646730769230768</c:v>
                </c:pt>
                <c:pt idx="1">
                  <c:v>32.305999999999997</c:v>
                </c:pt>
                <c:pt idx="2">
                  <c:v>0</c:v>
                </c:pt>
                <c:pt idx="3">
                  <c:v>23.928333333333331</c:v>
                </c:pt>
                <c:pt idx="4">
                  <c:v>16.593234720788903</c:v>
                </c:pt>
                <c:pt idx="5">
                  <c:v>15.084</c:v>
                </c:pt>
                <c:pt idx="6">
                  <c:v>11.15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1C-4296-ADB1-B83C5F30A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7422120"/>
        <c:axId val="-2117317128"/>
      </c:barChart>
      <c:catAx>
        <c:axId val="-211742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School District</a:t>
                </a:r>
              </a:p>
            </c:rich>
          </c:tx>
          <c:layout>
            <c:manualLayout>
              <c:xMode val="edge"/>
              <c:yMode val="edge"/>
              <c:x val="0.42637687412361103"/>
              <c:y val="0.871985962161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317128"/>
        <c:crossesAt val="0"/>
        <c:auto val="1"/>
        <c:lblAlgn val="ctr"/>
        <c:lblOffset val="100"/>
        <c:noMultiLvlLbl val="0"/>
      </c:catAx>
      <c:valAx>
        <c:axId val="-2117317128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Mean Number of Spleems per Student per Hour </a:t>
                </a:r>
              </a:p>
            </c:rich>
          </c:tx>
          <c:layout>
            <c:manualLayout>
              <c:xMode val="edge"/>
              <c:yMode val="edge"/>
              <c:x val="4.9283213550142008E-2"/>
              <c:y val="0.111611108447227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22120"/>
        <c:crosses val="autoZero"/>
        <c:crossBetween val="between"/>
        <c:majorUnit val="5"/>
        <c:min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Mean Number of </a:t>
            </a:r>
            <a:r>
              <a:rPr lang="en-US" dirty="0" err="1">
                <a:solidFill>
                  <a:schemeClr val="tx1"/>
                </a:solidFill>
              </a:rPr>
              <a:t>Spleems</a:t>
            </a:r>
            <a:r>
              <a:rPr lang="en-US" dirty="0">
                <a:solidFill>
                  <a:schemeClr val="tx1"/>
                </a:solidFill>
              </a:rPr>
              <a:t> by School District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Pre vs. Post PAX GBG Implementation)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7808105456466"/>
          <c:y val="0.22559984251968501"/>
          <c:w val="0.767878795502"/>
          <c:h val="0.51223716535433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'[Graph Template for Final Report v3.xlsx]Pre Post Comparison'!$A$119</c:f>
              <c:strCache>
                <c:ptCount val="1"/>
                <c:pt idx="0">
                  <c:v>Pre-PAX Mean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'[Graph Template for Final Report v3.xlsx]Pre Post Comparison'!$P$118:$Q$118,'[Graph Template for Final Report v3.xlsx]Pre Post Comparison'!$S$118:$T$118,'[Graph Template for Final Report v3.xlsx]Pre Post Comparison'!$W$118:$Y$118</c:f>
              <c:strCache>
                <c:ptCount val="7"/>
                <c:pt idx="0">
                  <c:v>Santa Fe </c:v>
                </c:pt>
                <c:pt idx="1">
                  <c:v>Bloomfield </c:v>
                </c:pt>
                <c:pt idx="2">
                  <c:v>Bernalillo</c:v>
                </c:pt>
                <c:pt idx="3">
                  <c:v>Chama</c:v>
                </c:pt>
                <c:pt idx="4">
                  <c:v>Socorro</c:v>
                </c:pt>
                <c:pt idx="5">
                  <c:v>Truth or Consequences</c:v>
                </c:pt>
                <c:pt idx="6">
                  <c:v>Tucumcari</c:v>
                </c:pt>
              </c:strCache>
            </c:strRef>
          </c:cat>
          <c:val>
            <c:numRef>
              <c:f>'[Graph Template for Final Report v3.xlsx]Pre Post Comparison'!$B$119:$C$119,'[Graph Template for Final Report v3.xlsx]Pre Post Comparison'!$E$119:$F$119,'[Graph Template for Final Report v3.xlsx]Pre Post Comparison'!$I$119:$K$119</c:f>
              <c:numCache>
                <c:formatCode>0.0</c:formatCode>
                <c:ptCount val="7"/>
                <c:pt idx="0">
                  <c:v>87.230769230769226</c:v>
                </c:pt>
                <c:pt idx="1">
                  <c:v>127.69565217391305</c:v>
                </c:pt>
                <c:pt idx="2">
                  <c:v>104.80769230769231</c:v>
                </c:pt>
                <c:pt idx="3">
                  <c:v>117.08333333333333</c:v>
                </c:pt>
                <c:pt idx="4">
                  <c:v>138.875</c:v>
                </c:pt>
                <c:pt idx="5">
                  <c:v>118</c:v>
                </c:pt>
                <c:pt idx="6">
                  <c:v>50.580377358490573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286-4369-95C1-B21C029054CA}"/>
            </c:ext>
          </c:extLst>
        </c:ser>
        <c:ser>
          <c:idx val="1"/>
          <c:order val="1"/>
          <c:tx>
            <c:strRef>
              <c:f>'[Graph Template for Final Report v3.xlsx]Pre Post Comparison'!$O$119</c:f>
              <c:strCache>
                <c:ptCount val="1"/>
                <c:pt idx="0">
                  <c:v>Post PAX Mean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'[Graph Template for Final Report v3.xlsx]Pre Post Comparison'!$P$118:$Q$118,'[Graph Template for Final Report v3.xlsx]Pre Post Comparison'!$S$118:$T$118,'[Graph Template for Final Report v3.xlsx]Pre Post Comparison'!$W$118:$Y$118</c:f>
              <c:strCache>
                <c:ptCount val="7"/>
                <c:pt idx="0">
                  <c:v>Santa Fe </c:v>
                </c:pt>
                <c:pt idx="1">
                  <c:v>Bloomfield </c:v>
                </c:pt>
                <c:pt idx="2">
                  <c:v>Bernalillo</c:v>
                </c:pt>
                <c:pt idx="3">
                  <c:v>Chama</c:v>
                </c:pt>
                <c:pt idx="4">
                  <c:v>Socorro</c:v>
                </c:pt>
                <c:pt idx="5">
                  <c:v>Truth or Consequences</c:v>
                </c:pt>
                <c:pt idx="6">
                  <c:v>Tucumcari</c:v>
                </c:pt>
              </c:strCache>
            </c:strRef>
          </c:cat>
          <c:val>
            <c:numRef>
              <c:f>'[Graph Template for Final Report v3.xlsx]Pre Post Comparison'!$P$119:$Q$119,'[Graph Template for Final Report v3.xlsx]Pre Post Comparison'!$S$119,'[Graph Template for Final Report v3.xlsx]Pre Post Comparison'!$T$119,'[Graph Template for Final Report v3.xlsx]Pre Post Comparison'!$W$119:$Y$119</c:f>
              <c:numCache>
                <c:formatCode>0.0</c:formatCode>
                <c:ptCount val="7"/>
                <c:pt idx="0">
                  <c:v>75.269230769230774</c:v>
                </c:pt>
                <c:pt idx="1">
                  <c:v>169.85</c:v>
                </c:pt>
                <c:pt idx="2">
                  <c:v>0</c:v>
                </c:pt>
                <c:pt idx="3">
                  <c:v>85.916666666666671</c:v>
                </c:pt>
                <c:pt idx="4">
                  <c:v>76.333333333333329</c:v>
                </c:pt>
                <c:pt idx="5">
                  <c:v>60.35</c:v>
                </c:pt>
                <c:pt idx="6">
                  <c:v>46.235294117647058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286-4369-95C1-B21C02905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107800"/>
        <c:axId val="2104501416"/>
      </c:barChart>
      <c:catAx>
        <c:axId val="-2118107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School District</a:t>
                </a:r>
              </a:p>
            </c:rich>
          </c:tx>
          <c:layout>
            <c:manualLayout>
              <c:xMode val="edge"/>
              <c:yMode val="edge"/>
              <c:x val="0.420343208220049"/>
              <c:y val="0.818284724409448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01416"/>
        <c:crossesAt val="0"/>
        <c:auto val="1"/>
        <c:lblAlgn val="ctr"/>
        <c:lblOffset val="100"/>
        <c:noMultiLvlLbl val="0"/>
      </c:catAx>
      <c:valAx>
        <c:axId val="2104501416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Mean Number of Spleems </a:t>
                </a:r>
              </a:p>
            </c:rich>
          </c:tx>
          <c:layout>
            <c:manualLayout>
              <c:xMode val="edge"/>
              <c:yMode val="edge"/>
              <c:x val="7.5464498354303633E-2"/>
              <c:y val="0.233320188161893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107800"/>
        <c:crosses val="autoZero"/>
        <c:crossBetween val="between"/>
        <c:majorUnit val="20"/>
        <c:min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>
                <a:solidFill>
                  <a:sysClr val="windowText" lastClr="000000"/>
                </a:solidFill>
              </a:rPr>
              <a:t>Combined Social Competence</a:t>
            </a:r>
            <a:r>
              <a:rPr lang="en-US" sz="2400" baseline="0">
                <a:solidFill>
                  <a:sysClr val="windowText" lastClr="000000"/>
                </a:solidFill>
              </a:rPr>
              <a:t> </a:t>
            </a:r>
            <a:r>
              <a:rPr lang="en-US" sz="2400">
                <a:solidFill>
                  <a:sysClr val="windowText" lastClr="000000"/>
                </a:solidFill>
              </a:rPr>
              <a:t>Scale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Pre-PAX Mean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'SCS results'!$B$35:$B$41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results'!$C$35:$C$41</c:f>
              <c:numCache>
                <c:formatCode>General</c:formatCode>
                <c:ptCount val="7"/>
                <c:pt idx="0">
                  <c:v>2.343</c:v>
                </c:pt>
                <c:pt idx="1">
                  <c:v>2.0720000000000001</c:v>
                </c:pt>
                <c:pt idx="2">
                  <c:v>2.4220000000000002</c:v>
                </c:pt>
                <c:pt idx="3">
                  <c:v>2.2509999999999999</c:v>
                </c:pt>
                <c:pt idx="4">
                  <c:v>2.4260000000000002</c:v>
                </c:pt>
                <c:pt idx="5">
                  <c:v>2.3730000000000002</c:v>
                </c:pt>
                <c:pt idx="6">
                  <c:v>2.165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F-49CE-820C-6144F5B909FA}"/>
            </c:ext>
          </c:extLst>
        </c:ser>
        <c:ser>
          <c:idx val="1"/>
          <c:order val="1"/>
          <c:tx>
            <c:v>Post-PAX Mean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222440944881901E-2"/>
                  <c:y val="-6.01851851851852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3F-49CE-820C-6144F5B909FA}"/>
                </c:ext>
              </c:extLst>
            </c:dLbl>
            <c:dLbl>
              <c:idx val="1"/>
              <c:layout>
                <c:manualLayout>
                  <c:x val="-2.5000000000000001E-2"/>
                  <c:y val="-5.09259259259259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3F-49CE-820C-6144F5B909FA}"/>
                </c:ext>
              </c:extLst>
            </c:dLbl>
            <c:dLbl>
              <c:idx val="2"/>
              <c:layout>
                <c:manualLayout>
                  <c:x val="-2.7777777777777801E-2"/>
                  <c:y val="-2.31481481481480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19.8%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3F-49CE-820C-6144F5B909FA}"/>
                </c:ext>
              </c:extLst>
            </c:dLbl>
            <c:dLbl>
              <c:idx val="3"/>
              <c:layout>
                <c:manualLayout>
                  <c:x val="-1.38888888888889E-2"/>
                  <c:y val="-1.388888888888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3F-49CE-820C-6144F5B909FA}"/>
                </c:ext>
              </c:extLst>
            </c:dLbl>
            <c:dLbl>
              <c:idx val="4"/>
              <c:layout>
                <c:manualLayout>
                  <c:x val="-1.6666666666666601E-2"/>
                  <c:y val="-3.70370370370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3F-49CE-820C-6144F5B909FA}"/>
                </c:ext>
              </c:extLst>
            </c:dLbl>
            <c:dLbl>
              <c:idx val="5"/>
              <c:layout>
                <c:manualLayout>
                  <c:x val="-1.66668853893263E-2"/>
                  <c:y val="-1.388888888888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25.3%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3F-49CE-820C-6144F5B909FA}"/>
                </c:ext>
              </c:extLst>
            </c:dLbl>
            <c:dLbl>
              <c:idx val="6"/>
              <c:layout>
                <c:manualLayout>
                  <c:x val="-3.3333552055992997E-2"/>
                  <c:y val="-4.16666666666666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28.7%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3F-49CE-820C-6144F5B90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'SCS results'!$B$35:$B$41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results'!$F$35:$F$41</c:f>
              <c:numCache>
                <c:formatCode>General</c:formatCode>
                <c:ptCount val="7"/>
                <c:pt idx="0">
                  <c:v>2.6440000000000001</c:v>
                </c:pt>
                <c:pt idx="1">
                  <c:v>2.7330000000000001</c:v>
                </c:pt>
                <c:pt idx="2">
                  <c:v>2.9020000000000001</c:v>
                </c:pt>
                <c:pt idx="3">
                  <c:v>2.9510000000000001</c:v>
                </c:pt>
                <c:pt idx="4">
                  <c:v>2.802999999999999</c:v>
                </c:pt>
                <c:pt idx="5">
                  <c:v>2.9740000000000002</c:v>
                </c:pt>
                <c:pt idx="6">
                  <c:v>2.7869999999999999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3F-49CE-820C-6144F5B90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109366120"/>
        <c:axId val="2119472744"/>
      </c:barChart>
      <c:catAx>
        <c:axId val="-210936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472744"/>
        <c:crosses val="autoZero"/>
        <c:auto val="1"/>
        <c:lblAlgn val="ctr"/>
        <c:lblOffset val="100"/>
        <c:noMultiLvlLbl val="0"/>
      </c:catAx>
      <c:valAx>
        <c:axId val="21194727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mEAN SCALE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366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ysClr val="windowText" lastClr="000000"/>
                </a:solidFill>
              </a:rPr>
              <a:t>Prosocial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201465080701697E-2"/>
          <c:y val="0.17955685190627219"/>
          <c:w val="0.91680655357577034"/>
          <c:h val="0.63777280003657899"/>
        </c:manualLayout>
      </c:layout>
      <c:barChart>
        <c:barDir val="col"/>
        <c:grouping val="clustered"/>
        <c:varyColors val="0"/>
        <c:ser>
          <c:idx val="0"/>
          <c:order val="0"/>
          <c:tx>
            <c:v>Pre-PAX Mean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222222222222199E-2"/>
                  <c:y val="-7.84951881014872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14.0%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BC-4961-B27C-8F5871379640}"/>
                </c:ext>
              </c:extLst>
            </c:dLbl>
            <c:dLbl>
              <c:idx val="1"/>
              <c:layout>
                <c:manualLayout>
                  <c:x val="2.5000000000000001E-2"/>
                  <c:y val="-0.15740740740740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33.5%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BC-4961-B27C-8F5871379640}"/>
                </c:ext>
              </c:extLst>
            </c:dLbl>
            <c:dLbl>
              <c:idx val="2"/>
              <c:layout>
                <c:manualLayout>
                  <c:x val="3.0555555555555499E-2"/>
                  <c:y val="-9.25925925925926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BC-4961-B27C-8F5871379640}"/>
                </c:ext>
              </c:extLst>
            </c:dLbl>
            <c:dLbl>
              <c:idx val="3"/>
              <c:layout>
                <c:manualLayout>
                  <c:x val="2.5000000000000001E-2"/>
                  <c:y val="-0.12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BC-4961-B27C-8F5871379640}"/>
                </c:ext>
              </c:extLst>
            </c:dLbl>
            <c:dLbl>
              <c:idx val="4"/>
              <c:layout>
                <c:manualLayout>
                  <c:x val="2.2222222222222102E-2"/>
                  <c:y val="-6.94444444444445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15.0%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BC-4961-B27C-8F5871379640}"/>
                </c:ext>
              </c:extLst>
            </c:dLbl>
            <c:dLbl>
              <c:idx val="5"/>
              <c:layout>
                <c:manualLayout>
                  <c:x val="2.4999999999999901E-2"/>
                  <c:y val="-9.72222222222221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BC-4961-B27C-8F5871379640}"/>
                </c:ext>
              </c:extLst>
            </c:dLbl>
            <c:dLbl>
              <c:idx val="6"/>
              <c:layout>
                <c:manualLayout>
                  <c:x val="2.5000000000000001E-2"/>
                  <c:y val="-0.1111111111111109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28.1%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BC-4961-B27C-8F5871379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'SCS results'!$B$5:$B$11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results'!$C$5:$C$11</c:f>
              <c:numCache>
                <c:formatCode>General</c:formatCode>
                <c:ptCount val="7"/>
                <c:pt idx="0">
                  <c:v>2.4870000000000001</c:v>
                </c:pt>
                <c:pt idx="1">
                  <c:v>2.0950000000000002</c:v>
                </c:pt>
                <c:pt idx="2">
                  <c:v>2.512</c:v>
                </c:pt>
                <c:pt idx="3">
                  <c:v>2.3380000000000001</c:v>
                </c:pt>
                <c:pt idx="4">
                  <c:v>2.6190000000000002</c:v>
                </c:pt>
                <c:pt idx="5">
                  <c:v>2.504</c:v>
                </c:pt>
                <c:pt idx="6">
                  <c:v>2.2759999999999998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8BC-4961-B27C-8F5871379640}"/>
            </c:ext>
          </c:extLst>
        </c:ser>
        <c:ser>
          <c:idx val="1"/>
          <c:order val="1"/>
          <c:tx>
            <c:v>Post-PAX Mean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'SCS results'!$B$5:$B$11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results'!$F$5:$F$11</c:f>
              <c:numCache>
                <c:formatCode>General</c:formatCode>
                <c:ptCount val="7"/>
                <c:pt idx="0">
                  <c:v>2.8340000000000001</c:v>
                </c:pt>
                <c:pt idx="1">
                  <c:v>2.7970000000000002</c:v>
                </c:pt>
                <c:pt idx="2">
                  <c:v>3.0760000000000001</c:v>
                </c:pt>
                <c:pt idx="3">
                  <c:v>3.0270000000000001</c:v>
                </c:pt>
                <c:pt idx="4">
                  <c:v>3.012</c:v>
                </c:pt>
                <c:pt idx="5">
                  <c:v>3.052999999999999</c:v>
                </c:pt>
                <c:pt idx="6">
                  <c:v>2.915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BC-4961-B27C-8F5871379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5441064"/>
        <c:axId val="-2111307928"/>
      </c:barChart>
      <c:catAx>
        <c:axId val="211544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1307928"/>
        <c:crosses val="autoZero"/>
        <c:auto val="1"/>
        <c:lblAlgn val="ctr"/>
        <c:lblOffset val="100"/>
        <c:noMultiLvlLbl val="0"/>
      </c:catAx>
      <c:valAx>
        <c:axId val="-2111307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mEAN</a:t>
                </a:r>
                <a:r>
                  <a:rPr lang="en-US" sz="1200" baseline="0">
                    <a:solidFill>
                      <a:schemeClr val="tx1"/>
                    </a:solidFill>
                  </a:rPr>
                  <a:t> SCALE SCORE</a:t>
                </a:r>
                <a:endParaRPr lang="en-US" sz="12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441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>
                <a:solidFill>
                  <a:sysClr val="windowText" lastClr="000000"/>
                </a:solidFill>
              </a:rPr>
              <a:t>Emotional Regulation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574302079447559E-2"/>
          <c:y val="0.20263434272520309"/>
          <c:w val="0.90148934359032196"/>
          <c:h val="0.66963203770806334"/>
        </c:manualLayout>
      </c:layout>
      <c:barChart>
        <c:barDir val="col"/>
        <c:grouping val="clustered"/>
        <c:varyColors val="0"/>
        <c:ser>
          <c:idx val="0"/>
          <c:order val="0"/>
          <c:tx>
            <c:v>Pre-PAX Mean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'SCS results'!$B$15:$B$21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results'!$C$15:$C$21</c:f>
              <c:numCache>
                <c:formatCode>General</c:formatCode>
                <c:ptCount val="7"/>
                <c:pt idx="0">
                  <c:v>2.3410000000000002</c:v>
                </c:pt>
                <c:pt idx="1">
                  <c:v>2.11</c:v>
                </c:pt>
                <c:pt idx="2">
                  <c:v>2.4009999999999998</c:v>
                </c:pt>
                <c:pt idx="3">
                  <c:v>2.2589999999999999</c:v>
                </c:pt>
                <c:pt idx="4">
                  <c:v>2.36</c:v>
                </c:pt>
                <c:pt idx="5">
                  <c:v>2.367</c:v>
                </c:pt>
                <c:pt idx="6">
                  <c:v>2.1579999999999999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F-4527-A3FD-4C2CFF46E97F}"/>
            </c:ext>
          </c:extLst>
        </c:ser>
        <c:ser>
          <c:idx val="1"/>
          <c:order val="1"/>
          <c:tx>
            <c:v>Post-PAX Mean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44444444444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527-A3FD-4C2CFF46E97F}"/>
                </c:ext>
              </c:extLst>
            </c:dLbl>
            <c:dLbl>
              <c:idx val="1"/>
              <c:layout>
                <c:manualLayout>
                  <c:x val="-2.50000000000000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28.4%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5F-4527-A3FD-4C2CFF46E97F}"/>
                </c:ext>
              </c:extLst>
            </c:dLbl>
            <c:dLbl>
              <c:idx val="2"/>
              <c:layout>
                <c:manualLayout>
                  <c:x val="-1.9444444444444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527-A3FD-4C2CFF46E97F}"/>
                </c:ext>
              </c:extLst>
            </c:dLbl>
            <c:dLbl>
              <c:idx val="3"/>
              <c:layout>
                <c:manualLayout>
                  <c:x val="-2.222222222222219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31.2%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5F-4527-A3FD-4C2CFF46E97F}"/>
                </c:ext>
              </c:extLst>
            </c:dLbl>
            <c:dLbl>
              <c:idx val="4"/>
              <c:layout>
                <c:manualLayout>
                  <c:x val="-2.2222222222222199E-2"/>
                  <c:y val="-4.243778136006669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15.7%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527-A3FD-4C2CFF46E97F}"/>
                </c:ext>
              </c:extLst>
            </c:dLbl>
            <c:dLbl>
              <c:idx val="5"/>
              <c:layout>
                <c:manualLayout>
                  <c:x val="-2.2222222222222299E-2"/>
                  <c:y val="4.629629629629630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25.4%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5F-4527-A3FD-4C2CFF46E97F}"/>
                </c:ext>
              </c:extLst>
            </c:dLbl>
            <c:dLbl>
              <c:idx val="6"/>
              <c:layout>
                <c:manualLayout>
                  <c:x val="-2.2222222222222199E-2"/>
                  <c:y val="-9.259259259259260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27.5%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5F-4527-A3FD-4C2CFF46E9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'SCS results'!$B$15:$B$21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results'!$F$15:$F$21</c:f>
              <c:numCache>
                <c:formatCode>General</c:formatCode>
                <c:ptCount val="7"/>
                <c:pt idx="0">
                  <c:v>2.6339999999999999</c:v>
                </c:pt>
                <c:pt idx="1">
                  <c:v>2.7090000000000001</c:v>
                </c:pt>
                <c:pt idx="2">
                  <c:v>2.8220000000000001</c:v>
                </c:pt>
                <c:pt idx="3">
                  <c:v>2.964</c:v>
                </c:pt>
                <c:pt idx="4">
                  <c:v>2.73</c:v>
                </c:pt>
                <c:pt idx="5">
                  <c:v>2.9689999999999999</c:v>
                </c:pt>
                <c:pt idx="6">
                  <c:v>2.7519999999999998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527-A3FD-4C2CFF46E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107178392"/>
        <c:axId val="-2107174696"/>
      </c:barChart>
      <c:catAx>
        <c:axId val="-210717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7174696"/>
        <c:crosses val="autoZero"/>
        <c:auto val="1"/>
        <c:lblAlgn val="ctr"/>
        <c:lblOffset val="100"/>
        <c:noMultiLvlLbl val="0"/>
      </c:catAx>
      <c:valAx>
        <c:axId val="-2107174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mEAN</a:t>
                </a:r>
                <a:r>
                  <a:rPr lang="en-US" sz="1200" baseline="0">
                    <a:solidFill>
                      <a:schemeClr val="tx1"/>
                    </a:solidFill>
                  </a:rPr>
                  <a:t> SCALE SCORE</a:t>
                </a:r>
                <a:endParaRPr lang="en-US" sz="12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717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39362566285951"/>
          <c:y val="0.9438094594836629"/>
          <c:w val="0.33041123085256385"/>
          <c:h val="5.61905405163371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>
                <a:solidFill>
                  <a:sysClr val="windowText" lastClr="000000"/>
                </a:solidFill>
              </a:rPr>
              <a:t>Academic Skills</a:t>
            </a:r>
          </a:p>
        </c:rich>
      </c:tx>
      <c:layout>
        <c:manualLayout>
          <c:xMode val="edge"/>
          <c:yMode val="edge"/>
          <c:x val="0.35681603372362686"/>
          <c:y val="3.577965427193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766285830130707E-2"/>
          <c:y val="0.17159321708628972"/>
          <c:w val="0.90125167332736555"/>
          <c:h val="0.69278837384318681"/>
        </c:manualLayout>
      </c:layout>
      <c:barChart>
        <c:barDir val="col"/>
        <c:grouping val="clustered"/>
        <c:varyColors val="0"/>
        <c:ser>
          <c:idx val="0"/>
          <c:order val="0"/>
          <c:tx>
            <c:v>Pre-PAX Mean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'SCS results'!$B$15:$B$21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results'!$C$25:$C$31</c:f>
              <c:numCache>
                <c:formatCode>General</c:formatCode>
                <c:ptCount val="7"/>
                <c:pt idx="0">
                  <c:v>2.1789999999999998</c:v>
                </c:pt>
                <c:pt idx="1">
                  <c:v>1.9890000000000001</c:v>
                </c:pt>
                <c:pt idx="2">
                  <c:v>2.35</c:v>
                </c:pt>
                <c:pt idx="3">
                  <c:v>2.14</c:v>
                </c:pt>
                <c:pt idx="4">
                  <c:v>2.3010000000000002</c:v>
                </c:pt>
                <c:pt idx="5">
                  <c:v>2.2290000000000001</c:v>
                </c:pt>
                <c:pt idx="6">
                  <c:v>2.0470000000000002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4-472C-8B41-5D63B22CCAB2}"/>
            </c:ext>
          </c:extLst>
        </c:ser>
        <c:ser>
          <c:idx val="1"/>
          <c:order val="1"/>
          <c:tx>
            <c:v>Post-PAX Mean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000000000000001E-2"/>
                  <c:y val="-4.629629629629630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24-472C-8B41-5D63B22CCAB2}"/>
                </c:ext>
              </c:extLst>
            </c:dLbl>
            <c:dLbl>
              <c:idx val="1"/>
              <c:layout>
                <c:manualLayout>
                  <c:x val="-3.3333333333333298E-2"/>
                  <c:y val="-4.243778136006669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35.4%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24-472C-8B41-5D63B22CCAB2}"/>
                </c:ext>
              </c:extLst>
            </c:dLbl>
            <c:dLbl>
              <c:idx val="2"/>
              <c:layout>
                <c:manualLayout>
                  <c:x val="-2.5000000000000001E-2"/>
                  <c:y val="-4.243778136006669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19.8%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24-472C-8B41-5D63B22CCAB2}"/>
                </c:ext>
              </c:extLst>
            </c:dLbl>
            <c:dLbl>
              <c:idx val="3"/>
              <c:layout>
                <c:manualLayout>
                  <c:x val="-2.5000000000000099E-2"/>
                  <c:y val="-4.243778136006669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32.9%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24-472C-8B41-5D63B22CCAB2}"/>
                </c:ext>
              </c:extLst>
            </c:dLbl>
            <c:dLbl>
              <c:idx val="4"/>
              <c:layout>
                <c:manualLayout>
                  <c:x val="-2.5000000000000099E-2"/>
                  <c:y val="4.629629629629590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16.0%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24-472C-8B41-5D63B22CCAB2}"/>
                </c:ext>
              </c:extLst>
            </c:dLbl>
            <c:dLbl>
              <c:idx val="5"/>
              <c:layout>
                <c:manualLayout>
                  <c:x val="-2.7777777777777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29.7%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224-472C-8B41-5D63B22CCAB2}"/>
                </c:ext>
              </c:extLst>
            </c:dLbl>
            <c:dLbl>
              <c:idx val="6"/>
              <c:layout>
                <c:manualLayout>
                  <c:x val="-2.222222222222219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24-472C-8B41-5D63B22CCA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'SCS results'!$B$15:$B$21</c:f>
              <c:strCache>
                <c:ptCount val="7"/>
                <c:pt idx="0">
                  <c:v>Bloomfield</c:v>
                </c:pt>
                <c:pt idx="1">
                  <c:v>Chama Valley</c:v>
                </c:pt>
                <c:pt idx="2">
                  <c:v>Cobre</c:v>
                </c:pt>
                <c:pt idx="3">
                  <c:v>Santa Fe</c:v>
                </c:pt>
                <c:pt idx="4">
                  <c:v>Socorro</c:v>
                </c:pt>
                <c:pt idx="5">
                  <c:v>T or C</c:v>
                </c:pt>
                <c:pt idx="6">
                  <c:v>Tucumcari</c:v>
                </c:pt>
              </c:strCache>
            </c:strRef>
          </c:cat>
          <c:val>
            <c:numRef>
              <c:f>'SCS results'!$F$25:$F$31</c:f>
              <c:numCache>
                <c:formatCode>General</c:formatCode>
                <c:ptCount val="7"/>
                <c:pt idx="0">
                  <c:v>2.4430000000000001</c:v>
                </c:pt>
                <c:pt idx="1">
                  <c:v>2.6930000000000001</c:v>
                </c:pt>
                <c:pt idx="2">
                  <c:v>2.8159999999999981</c:v>
                </c:pt>
                <c:pt idx="3">
                  <c:v>2.8439999999999999</c:v>
                </c:pt>
                <c:pt idx="4">
                  <c:v>2.669</c:v>
                </c:pt>
                <c:pt idx="5">
                  <c:v>2.89</c:v>
                </c:pt>
                <c:pt idx="6">
                  <c:v>2.6909999999999998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24-472C-8B41-5D63B22CC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124708696"/>
        <c:axId val="-2110993448"/>
      </c:barChart>
      <c:catAx>
        <c:axId val="-2124708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0993448"/>
        <c:crosses val="autoZero"/>
        <c:auto val="1"/>
        <c:lblAlgn val="ctr"/>
        <c:lblOffset val="100"/>
        <c:noMultiLvlLbl val="0"/>
      </c:catAx>
      <c:valAx>
        <c:axId val="-2110993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mEAN</a:t>
                </a:r>
                <a:r>
                  <a:rPr lang="en-US" sz="1200" baseline="0">
                    <a:solidFill>
                      <a:schemeClr val="tx1"/>
                    </a:solidFill>
                  </a:rPr>
                  <a:t> SCALE SCORE</a:t>
                </a:r>
                <a:endParaRPr lang="en-US" sz="12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4708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8ED3-A5FC-0C4D-A7CE-681192A902F0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77C55-8B98-9D42-98EB-D741E848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33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605283" cy="3566160"/>
          </a:xfrm>
        </p:spPr>
        <p:txBody>
          <a:bodyPr/>
          <a:lstStyle/>
          <a:p>
            <a:r>
              <a:rPr lang="en-US" dirty="0"/>
              <a:t>PAX Good Behavior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Implementation Evaluation findings</a:t>
            </a:r>
          </a:p>
        </p:txBody>
      </p:sp>
    </p:spTree>
    <p:extLst>
      <p:ext uri="{BB962C8B-B14F-4D97-AF65-F5344CB8AC3E}">
        <p14:creationId xmlns:p14="http://schemas.microsoft.com/office/powerpoint/2010/main" val="3305656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Social Competence Evaluations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E6BA23-ECA5-4205-BEA5-4A1107E685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6953879"/>
              </p:ext>
            </p:extLst>
          </p:nvPr>
        </p:nvGraphicFramePr>
        <p:xfrm>
          <a:off x="2290439" y="1455937"/>
          <a:ext cx="7359588" cy="431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740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92466"/>
            <a:ext cx="10058400" cy="1077937"/>
          </a:xfrm>
        </p:spPr>
        <p:txBody>
          <a:bodyPr>
            <a:normAutofit/>
          </a:bodyPr>
          <a:lstStyle/>
          <a:p>
            <a:r>
              <a:rPr lang="en-US" dirty="0"/>
              <a:t>Proposed analysis: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7061"/>
            <a:ext cx="9541412" cy="415876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800"/>
              </a:spcAft>
            </a:pPr>
            <a:r>
              <a:rPr lang="en-US" sz="2800" dirty="0"/>
              <a:t>Santa Fe Public Schools has agreed to allow analysis of student achievement data (i.e., reading and math scores), number of referrals, and attendance at student level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Will be used to see if PAX is a significant factor in improving outcomes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Will be evaluated after fall implementation (when we receive data from SFPS)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Other districts may also give access to data on relevant outcomes</a:t>
            </a:r>
          </a:p>
          <a:p>
            <a:pPr>
              <a:spcAft>
                <a:spcPts val="1800"/>
              </a:spcAft>
            </a:pPr>
            <a:r>
              <a:rPr lang="en-US" sz="2800" dirty="0"/>
              <a:t>Possibly conduct teacher surveys of: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Teacher stress (currently under development)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Time spent regulating behavior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Cooperative learning in classroom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6756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b="1" dirty="0"/>
              <a:t>Student level: </a:t>
            </a:r>
            <a:r>
              <a:rPr lang="en-US" sz="2800" dirty="0"/>
              <a:t>Teacher evaluation – “Fast Track Social Competency Scale” </a:t>
            </a:r>
          </a:p>
          <a:p>
            <a:pPr lvl="2">
              <a:spcAft>
                <a:spcPts val="1200"/>
              </a:spcAft>
            </a:pPr>
            <a:r>
              <a:rPr lang="en-US" sz="2600" dirty="0"/>
              <a:t>Evaluated pre- and post-implementation</a:t>
            </a:r>
          </a:p>
          <a:p>
            <a:pPr marL="384048" lvl="2" indent="0">
              <a:spcAft>
                <a:spcPts val="1200"/>
              </a:spcAft>
              <a:buNone/>
            </a:pP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800" b="1" dirty="0"/>
              <a:t>Classroom level: </a:t>
            </a:r>
            <a:r>
              <a:rPr lang="en-US" sz="2800" dirty="0"/>
              <a:t>Count of “</a:t>
            </a:r>
            <a:r>
              <a:rPr lang="en-US" sz="2800" dirty="0" err="1"/>
              <a:t>spleems</a:t>
            </a:r>
            <a:r>
              <a:rPr lang="en-US" sz="2800" dirty="0"/>
              <a:t>” (i.e., off-task/inattentive behaviors)</a:t>
            </a:r>
          </a:p>
          <a:p>
            <a:pPr lvl="2">
              <a:spcAft>
                <a:spcPts val="1200"/>
              </a:spcAft>
              <a:buClr>
                <a:srgbClr val="E48312"/>
              </a:buClr>
            </a:pPr>
            <a:r>
              <a:rPr lang="en-US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Evaluated pre- and post- for spring 2017 implementation</a:t>
            </a:r>
          </a:p>
          <a:p>
            <a:pPr lvl="2">
              <a:spcAft>
                <a:spcPts val="1200"/>
              </a:spcAft>
              <a:buClr>
                <a:srgbClr val="E48312"/>
              </a:buClr>
            </a:pPr>
            <a:r>
              <a:rPr lang="en-US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Ongoing evaluation during fall 2017 implementation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288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Competency Scale (SCS)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268851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A 25-item measure that assesses a child's prosocial behaviors, emotional self-regulation, and academic skills.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Teacher assesses how well each statement describes a child on a Likert scale (0=Not at all, 5=Very well)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Scale was created for the Fast Track Project (early 1990s)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Can derive three subscales as well as combined overall score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0494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Competency Scale (SCS)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5128"/>
              </p:ext>
            </p:extLst>
          </p:nvPr>
        </p:nvGraphicFramePr>
        <p:xfrm>
          <a:off x="1097280" y="1959382"/>
          <a:ext cx="10058400" cy="4246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22668419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409032534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1397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Academic Behavior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Emotional Regulation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Prosocial Skills 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46495"/>
                  </a:ext>
                </a:extLst>
              </a:tr>
              <a:tr h="333847">
                <a:tc>
                  <a:txBody>
                    <a:bodyPr/>
                    <a:lstStyle/>
                    <a:p>
                      <a:r>
                        <a:rPr lang="en-US" dirty="0"/>
                        <a:t>Functions well even with distractions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accept things not going his/her 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Resolves peer problems on his/her 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949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a self-starter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Copes well with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Shares materials with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8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Works well without adult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Expresses needs appropriately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Cooperates with peers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7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Stays on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Thinks before acting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helpful to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63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Works well in a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calm down when excited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Listens to others' points of 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272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Pays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wait in line patiently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216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Follows teacher's verbal 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Aware of effects of behavior on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Understands other people's feelings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92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Plays by the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Gives opinions w/o being bossy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407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Controls temper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Acts friendly toward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373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4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</a:t>
            </a:r>
            <a:r>
              <a:rPr lang="en-US" dirty="0" err="1"/>
              <a:t>Spleem</a:t>
            </a:r>
            <a:r>
              <a:rPr lang="en-US" dirty="0"/>
              <a:t> Counts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903205"/>
              </p:ext>
            </p:extLst>
          </p:nvPr>
        </p:nvGraphicFramePr>
        <p:xfrm>
          <a:off x="1568943" y="1207363"/>
          <a:ext cx="8835686" cy="4921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20">
            <a:extLst>
              <a:ext uri="{FF2B5EF4-FFF2-40B4-BE49-F238E27FC236}">
                <a16:creationId xmlns:a16="http://schemas.microsoft.com/office/drawing/2014/main" id="{352A55F2-C3C3-4BA9-A1AE-D3F3797C0510}"/>
              </a:ext>
            </a:extLst>
          </p:cNvPr>
          <p:cNvSpPr txBox="1"/>
          <p:nvPr/>
        </p:nvSpPr>
        <p:spPr>
          <a:xfrm>
            <a:off x="2883023" y="3142140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  -5.4%</a:t>
            </a:r>
            <a:endParaRPr lang="en-US" sz="2400" dirty="0">
              <a:effectLst/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id="{8B0C3C4A-DEA5-4D3F-B2FF-7FD45D0D5893}"/>
              </a:ext>
            </a:extLst>
          </p:cNvPr>
          <p:cNvSpPr txBox="1"/>
          <p:nvPr/>
        </p:nvSpPr>
        <p:spPr>
          <a:xfrm>
            <a:off x="3948344" y="2241610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  +32.4%</a:t>
            </a:r>
            <a:endParaRPr lang="en-US" sz="2400" dirty="0">
              <a:effectLst/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4D800D55-CE47-446B-AAB8-C7588FA15903}"/>
              </a:ext>
            </a:extLst>
          </p:cNvPr>
          <p:cNvSpPr txBox="1"/>
          <p:nvPr/>
        </p:nvSpPr>
        <p:spPr>
          <a:xfrm>
            <a:off x="5986786" y="2221636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  -29.5%</a:t>
            </a:r>
            <a:endParaRPr lang="en-US" sz="1200" dirty="0">
              <a:effectLst/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2D14D53B-74A2-4888-9FFC-75AD9609F872}"/>
              </a:ext>
            </a:extLst>
          </p:cNvPr>
          <p:cNvSpPr txBox="1"/>
          <p:nvPr/>
        </p:nvSpPr>
        <p:spPr>
          <a:xfrm>
            <a:off x="7089745" y="2360905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-48.6%</a:t>
            </a:r>
            <a:endParaRPr lang="en-US" sz="2400" dirty="0">
              <a:effectLst/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80E4D26D-D70D-4D8A-8305-E573A20EF0B2}"/>
              </a:ext>
            </a:extLst>
          </p:cNvPr>
          <p:cNvSpPr txBox="1"/>
          <p:nvPr/>
        </p:nvSpPr>
        <p:spPr>
          <a:xfrm>
            <a:off x="8025228" y="2566755"/>
            <a:ext cx="878055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  -44.7%</a:t>
            </a:r>
            <a:endParaRPr lang="en-US" sz="2400" dirty="0">
              <a:effectLst/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</p:txBody>
      </p:sp>
      <p:sp>
        <p:nvSpPr>
          <p:cNvPr id="13" name="Text Box 25">
            <a:extLst>
              <a:ext uri="{FF2B5EF4-FFF2-40B4-BE49-F238E27FC236}">
                <a16:creationId xmlns:a16="http://schemas.microsoft.com/office/drawing/2014/main" id="{8D7516AE-99AF-4576-9E49-4DAC6AD95679}"/>
              </a:ext>
            </a:extLst>
          </p:cNvPr>
          <p:cNvSpPr txBox="1"/>
          <p:nvPr/>
        </p:nvSpPr>
        <p:spPr>
          <a:xfrm>
            <a:off x="9017493" y="3668265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 Light" panose="020F0302020204030204" pitchFamily="34" charset="0"/>
                <a:ea typeface="MS Mincho"/>
                <a:cs typeface="Calibri Light" panose="020F0302020204030204" pitchFamily="34" charset="0"/>
              </a:rPr>
              <a:t>   -8.2%</a:t>
            </a:r>
            <a:endParaRPr lang="en-US" sz="2400" dirty="0">
              <a:effectLst/>
              <a:latin typeface="Calibri Light" panose="020F0302020204030204" pitchFamily="34" charset="0"/>
              <a:ea typeface="MS Mincho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9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</a:t>
            </a:r>
            <a:r>
              <a:rPr lang="en-US" dirty="0" err="1"/>
              <a:t>Spleem</a:t>
            </a:r>
            <a:r>
              <a:rPr lang="en-US" dirty="0"/>
              <a:t> Counts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2313899"/>
              </p:ext>
            </p:extLst>
          </p:nvPr>
        </p:nvGraphicFramePr>
        <p:xfrm>
          <a:off x="1553592" y="1393793"/>
          <a:ext cx="8621882" cy="464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6">
            <a:extLst>
              <a:ext uri="{FF2B5EF4-FFF2-40B4-BE49-F238E27FC236}">
                <a16:creationId xmlns:a16="http://schemas.microsoft.com/office/drawing/2014/main" id="{65424210-1EBD-4FE4-B62D-543FA95865BF}"/>
              </a:ext>
            </a:extLst>
          </p:cNvPr>
          <p:cNvSpPr txBox="1"/>
          <p:nvPr/>
        </p:nvSpPr>
        <p:spPr>
          <a:xfrm>
            <a:off x="3122720" y="3443981"/>
            <a:ext cx="827843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MS Mincho" panose="02020609040205080304" pitchFamily="49" charset="-128"/>
              </a:rPr>
              <a:t>   -13.6%</a:t>
            </a:r>
            <a:endParaRPr lang="en-US" sz="2400" b="1" dirty="0">
              <a:effectLst/>
              <a:ea typeface="MS Mincho" panose="02020609040205080304" pitchFamily="49" charset="-128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9FF7C447-3B11-4473-8EF4-DAFDD6B906CE}"/>
              </a:ext>
            </a:extLst>
          </p:cNvPr>
          <p:cNvSpPr txBox="1"/>
          <p:nvPr/>
        </p:nvSpPr>
        <p:spPr>
          <a:xfrm>
            <a:off x="4196919" y="2272129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MS Mincho" panose="02020609040205080304" pitchFamily="49" charset="-128"/>
              </a:rPr>
              <a:t>   +33.3%</a:t>
            </a:r>
            <a:endParaRPr lang="en-US" sz="2400" dirty="0">
              <a:effectLst/>
              <a:ea typeface="MS Mincho" panose="02020609040205080304" pitchFamily="49" charset="-128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DCE0B9BC-7C99-4344-9055-1AB815BDF1A7}"/>
              </a:ext>
            </a:extLst>
          </p:cNvPr>
          <p:cNvSpPr txBox="1"/>
          <p:nvPr/>
        </p:nvSpPr>
        <p:spPr>
          <a:xfrm>
            <a:off x="5966682" y="3035608"/>
            <a:ext cx="851368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MS Mincho" panose="02020609040205080304" pitchFamily="49" charset="-128"/>
              </a:rPr>
              <a:t>   -26.6%</a:t>
            </a:r>
            <a:endParaRPr lang="en-US" sz="2400" dirty="0">
              <a:effectLst/>
              <a:ea typeface="MS Mincho" panose="02020609040205080304" pitchFamily="49" charset="-128"/>
            </a:endParaRP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E7C581C-B6BA-4A04-9F8E-760D03C1F82A}"/>
              </a:ext>
            </a:extLst>
          </p:cNvPr>
          <p:cNvSpPr txBox="1"/>
          <p:nvPr/>
        </p:nvSpPr>
        <p:spPr>
          <a:xfrm>
            <a:off x="7884999" y="3008420"/>
            <a:ext cx="868384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  -48.8%</a:t>
            </a:r>
            <a:endParaRPr lang="en-US" sz="240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76FA67DA-FA93-47B7-9756-380A76C70217}"/>
              </a:ext>
            </a:extLst>
          </p:cNvPr>
          <p:cNvSpPr txBox="1"/>
          <p:nvPr/>
        </p:nvSpPr>
        <p:spPr>
          <a:xfrm>
            <a:off x="7051977" y="2765948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-45.1%</a:t>
            </a:r>
            <a:endParaRPr lang="en-US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C86C7E4F-99F4-4E36-A96A-CE83190325E7}"/>
              </a:ext>
            </a:extLst>
          </p:cNvPr>
          <p:cNvSpPr txBox="1"/>
          <p:nvPr/>
        </p:nvSpPr>
        <p:spPr>
          <a:xfrm>
            <a:off x="8831062" y="3774119"/>
            <a:ext cx="762000" cy="342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  -8.8%</a:t>
            </a:r>
            <a:endParaRPr lang="en-US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8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Social Competence Evaluations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9FB27E4-811A-4196-A8B1-F857B6E026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1884690"/>
              </p:ext>
            </p:extLst>
          </p:nvPr>
        </p:nvGraphicFramePr>
        <p:xfrm>
          <a:off x="1944209" y="1544715"/>
          <a:ext cx="8043169" cy="4287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645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Social Competence Evaluations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F4F5DC4-ACF8-4C56-9F4B-957377BF2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008681"/>
              </p:ext>
            </p:extLst>
          </p:nvPr>
        </p:nvGraphicFramePr>
        <p:xfrm>
          <a:off x="1935332" y="1500326"/>
          <a:ext cx="8123068" cy="4421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15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892" y="394811"/>
            <a:ext cx="10058400" cy="64789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Findings: Social Competence Evaluations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7928F4-2ACE-41C1-8BAA-A937673FF5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54480"/>
              </p:ext>
            </p:extLst>
          </p:nvPr>
        </p:nvGraphicFramePr>
        <p:xfrm>
          <a:off x="1917577" y="1491449"/>
          <a:ext cx="7936637" cy="463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701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0" ma:contentTypeDescription="Create a new document." ma:contentTypeScope="" ma:versionID="3902966bdba43b5de1c69cc094f87b90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a9ba9edf6e1d30a4685fa15e8d06617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E250FC-D466-4785-8E42-B0BDA4A787DE}"/>
</file>

<file path=customXml/itemProps2.xml><?xml version="1.0" encoding="utf-8"?>
<ds:datastoreItem xmlns:ds="http://schemas.openxmlformats.org/officeDocument/2006/customXml" ds:itemID="{27813E69-9BE9-41A3-B0A9-D03A91728508}"/>
</file>

<file path=customXml/itemProps3.xml><?xml version="1.0" encoding="utf-8"?>
<ds:datastoreItem xmlns:ds="http://schemas.openxmlformats.org/officeDocument/2006/customXml" ds:itemID="{179C7F9C-1864-488C-B1FA-2D0C3E0A7313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325</TotalTime>
  <Words>552</Words>
  <Application>Microsoft Office PowerPoint</Application>
  <PresentationFormat>Widescreen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MS Mincho</vt:lpstr>
      <vt:lpstr>Calibri</vt:lpstr>
      <vt:lpstr>Calibri Light</vt:lpstr>
      <vt:lpstr>Retrospect</vt:lpstr>
      <vt:lpstr>PAX Good Behavior Game</vt:lpstr>
      <vt:lpstr>Evaluation Instruments</vt:lpstr>
      <vt:lpstr>Social Competency Scale (SCS)</vt:lpstr>
      <vt:lpstr>Social Competency Scale (SCS)</vt:lpstr>
      <vt:lpstr>Findings: Spleem Counts</vt:lpstr>
      <vt:lpstr>Findings: Spleem Counts</vt:lpstr>
      <vt:lpstr>Findings: Social Competence Evaluations</vt:lpstr>
      <vt:lpstr>Findings: Social Competence Evaluations</vt:lpstr>
      <vt:lpstr>Findings: Social Competence Evaluations</vt:lpstr>
      <vt:lpstr>Findings: Social Competence Evaluations</vt:lpstr>
      <vt:lpstr>Proposed analysis: long-term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PAX Evaluation</dc:title>
  <dc:creator>Tim Werwath</dc:creator>
  <cp:lastModifiedBy>Tim Werwath</cp:lastModifiedBy>
  <cp:revision>34</cp:revision>
  <cp:lastPrinted>2017-06-14T21:56:50Z</cp:lastPrinted>
  <dcterms:created xsi:type="dcterms:W3CDTF">2016-12-15T16:53:30Z</dcterms:created>
  <dcterms:modified xsi:type="dcterms:W3CDTF">2017-08-22T15:06:15Z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